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customer, not the product: a charge at eleven at night that they do not recognize. The tagline is the single idea of the whole talk.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numbers to make the bank's side real. Keep the fraud rate tiny: it is why the assistant must hand the risky cases to a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three outcomes as the customer experiences them. The product's value is the middle card: the assistant chooses not to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decisions: policy outside the model, data access behind a permission check, and verification after each action. Keep it to 20 seconds; the jury reads the repository for depth.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explicit about the limit: 372 cases prove the pattern, not zero risk. Then say what would be needed to measure it on real traffic.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tagline and the team name. Mention the repository and the live demo only if the submission page links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B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818481"/>
            <a:ext cx="9652000" cy="155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911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911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3679130"/>
            <a:ext cx="10566400" cy="2366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0173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1818481"/>
            <a:ext cx="9652000" cy="155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911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911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3679130"/>
            <a:ext cx="10566400" cy="2366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0173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6D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E6DCFF"/>
              </a:gs>
              <a:gs pos="60000">
                <a:srgbClr val="D6F6FD"/>
              </a:gs>
              <a:gs pos="100000">
                <a:srgbClr val="FBFBFF"/>
              </a:gs>
            </a:gsLst>
            <a:lin ang="5400000" scaled="0"/>
          </a:gradFill>
          <a:ln/>
        </p:spPr>
      </p:sp>
      <p:sp>
        <p:nvSpPr>
          <p:cNvPr id="3" name="Text 1"/>
          <p:cNvSpPr/>
          <p:nvPr/>
        </p:nvSpPr>
        <p:spPr>
          <a:xfrm>
            <a:off x="812800" y="812800"/>
            <a:ext cx="909340" cy="294580"/>
          </a:xfrm>
          <a:prstGeom prst="rect">
            <a:avLst/>
          </a:prstGeom>
          <a:solidFill>
            <a:srgbClr val="1017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bitcoders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361660" y="853380"/>
            <a:ext cx="36210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Factored AI &amp; Data Hackathon 2026</a:t>
            </a:r>
            <a:endParaRPr lang="en-US" sz="12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805880"/>
            <a:ext cx="4970780" cy="2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i="0" spc="-150" kern="0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LATAM Bank dispute assistant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12800" y="4295080"/>
            <a:ext cx="49707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Fast where it is safe, human where it matters.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19150" y="5165030"/>
            <a:ext cx="2095500" cy="32762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Spanish · Portuguese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028950" y="5165030"/>
            <a:ext cx="1546920" cy="32762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Synthetic data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53150" y="2035175"/>
            <a:ext cx="5194300" cy="323463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71842" dir="2700000">
              <a:srgbClr val="10173A">
                <a:alpha val="10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159500" y="2041525"/>
            <a:ext cx="5181600" cy="294580"/>
          </a:xfrm>
          <a:prstGeom prst="rect">
            <a:avLst/>
          </a:prstGeom>
          <a:solidFill>
            <a:srgbClr val="10173A"/>
          </a:solidFill>
          <a:ln/>
        </p:spPr>
        <p:txBody>
          <a:bodyPr wrap="square" lIns="88900" tIns="2540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handoff.app</a:t>
            </a:r>
            <a:endParaRPr lang="en-US" sz="1600" dirty="0"/>
          </a:p>
        </p:txBody>
      </p:sp>
      <p:pic>
        <p:nvPicPr>
          <p:cNvPr id="11" name="Image 0" descr="An approved charge handed to a person, with the case card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6159500" y="2336105"/>
            <a:ext cx="5207000" cy="292735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12800" y="6238280"/>
            <a:ext cx="42794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Built on a synthetic LATAM Bank dataset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02878"/>
            <a:ext cx="2453680" cy="294580"/>
          </a:xfrm>
          <a:prstGeom prst="rect">
            <a:avLst/>
          </a:prstGeom>
          <a:solidFill>
            <a:srgbClr val="1017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LATAM Bank dispute assistant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0810180" y="807938"/>
            <a:ext cx="68282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0173A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02 / 06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12800" y="1443137"/>
            <a:ext cx="10883392" cy="2229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70"/>
              </a:lnSpc>
              <a:buNone/>
            </a:pPr>
            <a:r>
              <a:rPr lang="en-US" sz="1121" spc="100" kern="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THE PROBLEM</a:t>
            </a:r>
            <a:endParaRPr lang="en-US" sz="1121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818481"/>
            <a:ext cx="9941560" cy="15812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07"/>
              </a:lnSpc>
              <a:buNone/>
            </a:pPr>
            <a:r>
              <a:rPr lang="en-US" sz="3911" b="1" i="0" spc="-100" kern="0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Most disputes are simple. A few are fraud. The hard part is knowing which is which.</a:t>
            </a:r>
            <a:endParaRPr lang="en-US" sz="3911" dirty="0"/>
          </a:p>
        </p:txBody>
      </p:sp>
      <p:sp>
        <p:nvSpPr>
          <p:cNvPr id="6" name="Shape 4"/>
          <p:cNvSpPr/>
          <p:nvPr/>
        </p:nvSpPr>
        <p:spPr>
          <a:xfrm>
            <a:off x="819150" y="3736280"/>
            <a:ext cx="3340100" cy="2099370"/>
          </a:xfrm>
          <a:prstGeom prst="rect">
            <a:avLst/>
          </a:prstGeom>
          <a:solidFill>
            <a:srgbClr val="B6EFC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10173A">
                <a:alpha val="10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25500" y="3742630"/>
            <a:ext cx="3327400" cy="274241"/>
          </a:xfrm>
          <a:prstGeom prst="rect">
            <a:avLst/>
          </a:prstGeom>
          <a:solidFill>
            <a:srgbClr val="10173A"/>
          </a:solidFill>
          <a:ln/>
        </p:spPr>
        <p:txBody>
          <a:bodyPr wrap="square" lIns="76200" tIns="1270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volume.csv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79500" y="4270871"/>
            <a:ext cx="290398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4.4M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1079500" y="4956671"/>
            <a:ext cx="290398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card transactions in the dataset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425950" y="3736280"/>
            <a:ext cx="3340100" cy="209937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10173A">
                <a:alpha val="10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432300" y="3742630"/>
            <a:ext cx="3327400" cy="274241"/>
          </a:xfrm>
          <a:prstGeom prst="rect">
            <a:avLst/>
          </a:prstGeom>
          <a:solidFill>
            <a:srgbClr val="10173A"/>
          </a:solidFill>
          <a:ln/>
        </p:spPr>
        <p:txBody>
          <a:bodyPr wrap="square" lIns="76200" tIns="1270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calls.csv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686300" y="4270871"/>
            <a:ext cx="2903982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686k</a:t>
            </a:r>
            <a:endParaRPr lang="en-US" sz="4800" dirty="0"/>
          </a:p>
        </p:txBody>
      </p:sp>
      <p:sp>
        <p:nvSpPr>
          <p:cNvPr id="13" name="Text 11"/>
          <p:cNvSpPr/>
          <p:nvPr/>
        </p:nvSpPr>
        <p:spPr>
          <a:xfrm>
            <a:off x="4686300" y="4956671"/>
            <a:ext cx="290398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call-center interactions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32750" y="3736280"/>
            <a:ext cx="3340100" cy="2099370"/>
          </a:xfrm>
          <a:prstGeom prst="rect">
            <a:avLst/>
          </a:prstGeom>
          <a:solidFill>
            <a:srgbClr val="FFE48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10173A">
                <a:alpha val="10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39100" y="3742630"/>
            <a:ext cx="3327400" cy="251916"/>
          </a:xfrm>
          <a:prstGeom prst="rect">
            <a:avLst/>
          </a:prstGeom>
          <a:solidFill>
            <a:srgbClr val="10173A"/>
          </a:solidFill>
          <a:ln/>
        </p:spPr>
      </p:sp>
      <p:sp>
        <p:nvSpPr>
          <p:cNvPr id="16" name="Text 14"/>
          <p:cNvSpPr/>
          <p:nvPr/>
        </p:nvSpPr>
        <p:spPr>
          <a:xfrm>
            <a:off x="8115300" y="3755330"/>
            <a:ext cx="3270250" cy="251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19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fraud.csv</a:t>
            </a:r>
            <a:endParaRPr lang="en-US" sz="1299" dirty="0"/>
          </a:p>
        </p:txBody>
      </p:sp>
      <p:sp>
        <p:nvSpPr>
          <p:cNvPr id="17" name="Text 15"/>
          <p:cNvSpPr/>
          <p:nvPr/>
        </p:nvSpPr>
        <p:spPr>
          <a:xfrm>
            <a:off x="8293100" y="4248547"/>
            <a:ext cx="2903982" cy="5773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365"/>
              </a:lnSpc>
              <a:buNone/>
            </a:pPr>
            <a:r>
              <a:rPr lang="en-US" sz="4365" b="1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0.10%</a:t>
            </a:r>
            <a:endParaRPr lang="en-US" sz="4365" dirty="0"/>
          </a:p>
        </p:txBody>
      </p:sp>
      <p:sp>
        <p:nvSpPr>
          <p:cNvPr id="18" name="Text 16"/>
          <p:cNvSpPr/>
          <p:nvPr/>
        </p:nvSpPr>
        <p:spPr>
          <a:xfrm>
            <a:off x="8293100" y="4876701"/>
            <a:ext cx="2903982" cy="7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2"/>
              </a:lnSpc>
              <a:buNone/>
            </a:pPr>
            <a:r>
              <a:rPr lang="en-US" sz="1402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of transactions are fraud, so a machine must not decide them alone</a:t>
            </a:r>
            <a:endParaRPr lang="en-US" sz="1402" dirty="0"/>
          </a:p>
        </p:txBody>
      </p:sp>
      <p:sp>
        <p:nvSpPr>
          <p:cNvPr id="19" name="Text 17"/>
          <p:cNvSpPr/>
          <p:nvPr/>
        </p:nvSpPr>
        <p:spPr>
          <a:xfrm>
            <a:off x="812800" y="6024959"/>
            <a:ext cx="11720576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Source: LATAM Bank synthetic dataset (organizer). Contact reason explains resolution (AUC 0.76); fraud is not predictable from the data (AUC 0.49).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52D9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84423"/>
            <a:ext cx="2453680" cy="294580"/>
          </a:xfrm>
          <a:prstGeom prst="rect">
            <a:avLst/>
          </a:prstGeom>
          <a:solidFill>
            <a:srgbClr val="1017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LATAM Bank dispute assistant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0810180" y="789484"/>
            <a:ext cx="68282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0173A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03 / 06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12800" y="1355427"/>
            <a:ext cx="10883392" cy="193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323"/>
              </a:lnSpc>
              <a:buNone/>
            </a:pPr>
            <a:r>
              <a:rPr lang="en-US" sz="945" spc="100" kern="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WHAT IT DOES</a:t>
            </a:r>
            <a:endParaRPr lang="en-US" sz="945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701205"/>
            <a:ext cx="9941560" cy="1191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98"/>
              </a:lnSpc>
              <a:buNone/>
            </a:pPr>
            <a:r>
              <a:rPr lang="en-US" sz="2869" b="1" i="0" spc="-100" kern="0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customer writes in Spanish or Portuguese. The assistant checks the policy and decides what it may close.</a:t>
            </a:r>
            <a:endParaRPr lang="en-US" sz="2869" dirty="0"/>
          </a:p>
        </p:txBody>
      </p:sp>
      <p:sp>
        <p:nvSpPr>
          <p:cNvPr id="6" name="Shape 4"/>
          <p:cNvSpPr/>
          <p:nvPr/>
        </p:nvSpPr>
        <p:spPr>
          <a:xfrm>
            <a:off x="819150" y="3178274"/>
            <a:ext cx="10553700" cy="775791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10173A">
                <a:alpha val="10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085850" y="3436640"/>
            <a:ext cx="1364059" cy="259060"/>
          </a:xfrm>
          <a:prstGeom prst="rect">
            <a:avLst/>
          </a:prstGeom>
          <a:solidFill>
            <a:srgbClr val="B6EFCF"/>
          </a:solidFill>
          <a:ln w="12700">
            <a:solidFill>
              <a:srgbClr val="10173A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RESOLVES ALONE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635500" y="3281759"/>
            <a:ext cx="6671310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 declined or reversed charge, the only candidate, under USD 500. Closed in seconds, after the bank's record is read again.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19150" y="4119166"/>
            <a:ext cx="10553700" cy="77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10173A">
                <a:alpha val="10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085850" y="4377432"/>
            <a:ext cx="1028799" cy="259060"/>
          </a:xfrm>
          <a:prstGeom prst="rect">
            <a:avLst/>
          </a:prstGeom>
          <a:solidFill>
            <a:srgbClr val="FFE48F"/>
          </a:solidFill>
          <a:ln w="12700">
            <a:solidFill>
              <a:srgbClr val="10173A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ASKS FIRST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635500" y="4222552"/>
            <a:ext cx="6671310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Zero or several candidates, or a missing detail. One question per turn, two rounds at most. It never guesses.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19150" y="5059958"/>
            <a:ext cx="10553700" cy="775692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10173A">
                <a:alpha val="10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085850" y="5318224"/>
            <a:ext cx="1615480" cy="259060"/>
          </a:xfrm>
          <a:prstGeom prst="rect">
            <a:avLst/>
          </a:prstGeom>
          <a:solidFill>
            <a:srgbClr val="FF9F89"/>
          </a:solidFill>
          <a:ln w="12700">
            <a:solidFill>
              <a:srgbClr val="10173A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540"/>
              </a:lnSpc>
              <a:buNone/>
            </a:pPr>
            <a:r>
              <a:rPr lang="en-US" sz="1100" b="1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HANDS TO A PERSON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635500" y="5163344"/>
            <a:ext cx="6671310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An approved or pending charge, suspected fraud, USD 500 or more, or an unknown amount. The specialist gets the facts and the rule prepared.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DB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2453680" cy="294580"/>
          </a:xfrm>
          <a:prstGeom prst="rect">
            <a:avLst/>
          </a:prstGeom>
          <a:solidFill>
            <a:srgbClr val="1017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LATAM Bank dispute assistant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0810180" y="817860"/>
            <a:ext cx="68282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0173A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04 / 06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12800" y="1412180"/>
            <a:ext cx="6540500" cy="2149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23"/>
              </a:lnSpc>
              <a:buNone/>
            </a:pPr>
            <a:r>
              <a:rPr lang="en-US" sz="1088" spc="100" kern="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ARCHITECTURE DECISIONS</a:t>
            </a:r>
            <a:endParaRPr lang="en-US" sz="1088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1754088"/>
            <a:ext cx="7264400" cy="878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55"/>
              </a:lnSpc>
              <a:buNone/>
            </a:pPr>
            <a:r>
              <a:rPr lang="en-US" sz="3195" b="1" i="0" spc="-100" kern="0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The model helps. The rules decide.</a:t>
            </a:r>
            <a:endParaRPr lang="en-US" sz="3195" dirty="0"/>
          </a:p>
        </p:txBody>
      </p:sp>
      <p:sp>
        <p:nvSpPr>
          <p:cNvPr id="6" name="Shape 4"/>
          <p:cNvSpPr/>
          <p:nvPr/>
        </p:nvSpPr>
        <p:spPr>
          <a:xfrm>
            <a:off x="819150" y="2765723"/>
            <a:ext cx="6337300" cy="774502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10173A">
                <a:alpha val="10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054100" y="2975173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663700" y="2895798"/>
            <a:ext cx="5415534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The policy is code, outside the model. The model classifies intent and drafts the reply; it never approves a resolution.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19150" y="3705324"/>
            <a:ext cx="6337300" cy="774402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10173A">
                <a:alpha val="10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1054100" y="3914676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663700" y="3835400"/>
            <a:ext cx="5415534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Data is reached only through a private backend that checks who is asking. The agent never queries the database directly.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19150" y="4644827"/>
            <a:ext cx="6337300" cy="774402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10173A">
                <a:alpha val="10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1054100" y="4854178"/>
            <a:ext cx="5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1663700" y="4774902"/>
            <a:ext cx="5415534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It rereads the bank's record before it reports anything as done. Fraud labels are never an input.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19150" y="5584329"/>
            <a:ext cx="970359" cy="28446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LangGraph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891109" y="5584329"/>
            <a:ext cx="802680" cy="28446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FastAPI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795389" y="5584329"/>
            <a:ext cx="1557040" cy="28446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dbt + PostgreSQL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454029" y="5584329"/>
            <a:ext cx="2311499" cy="28446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Terraform on Google Cloud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83550" y="1418530"/>
            <a:ext cx="3289300" cy="4417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71842" dir="2700000">
              <a:srgbClr val="10173A">
                <a:alpha val="10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089900" y="1424880"/>
            <a:ext cx="3276600" cy="294580"/>
          </a:xfrm>
          <a:prstGeom prst="rect">
            <a:avLst/>
          </a:prstGeom>
          <a:solidFill>
            <a:srgbClr val="10173A"/>
          </a:solidFill>
          <a:ln/>
        </p:spPr>
        <p:txBody>
          <a:bodyPr wrap="square" lIns="88900" tIns="2540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case.app</a:t>
            </a:r>
            <a:endParaRPr lang="en-US" sz="1600" dirty="0"/>
          </a:p>
        </p:txBody>
      </p:sp>
      <p:pic>
        <p:nvPicPr>
          <p:cNvPr id="21" name="Image 0" descr="The specialist's case detail with verified facts and the agent's trace">    </p:cNvPr>
          <p:cNvPicPr>
            <a:picLocks noChangeAspect="1"/>
          </p:cNvPicPr>
          <p:nvPr/>
        </p:nvPicPr>
        <p:blipFill>
          <a:blip r:embed="rId1"/>
          <a:srcRect l="0" r="0" t="2346" b="2346"/>
          <a:stretch/>
        </p:blipFill>
        <p:spPr>
          <a:xfrm>
            <a:off x="8089900" y="1719461"/>
            <a:ext cx="3302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6EF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2453680" cy="294580"/>
          </a:xfrm>
          <a:prstGeom prst="rect">
            <a:avLst/>
          </a:prstGeom>
          <a:solidFill>
            <a:srgbClr val="1017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LATAM Bank dispute assistant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0810180" y="817860"/>
            <a:ext cx="68282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0173A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05 / 06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12800" y="14121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100" kern="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WHAT WE MEASURED</a:t>
            </a:r>
            <a:endParaRPr lang="en-US" sz="12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2824460"/>
            <a:ext cx="4185920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i="0" spc="-150" kern="0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372 of 372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12800" y="3713460"/>
            <a:ext cx="4185920" cy="1259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Test cases where it must not resolve alone, and it never did. A small sample never proves zero risk: the upper bound is about 1%.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5289550" y="2173585"/>
            <a:ext cx="6083300" cy="3425130"/>
          </a:xfrm>
          <a:prstGeom prst="rect">
            <a:avLst/>
          </a:prstGeom>
          <a:solidFill>
            <a:srgbClr val="FFFFFF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71842" dir="2700000">
              <a:srgbClr val="10173A">
                <a:alpha val="10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295900" y="2179935"/>
            <a:ext cx="6070600" cy="294580"/>
          </a:xfrm>
          <a:prstGeom prst="rect">
            <a:avLst/>
          </a:prstGeom>
          <a:solidFill>
            <a:srgbClr val="10173A"/>
          </a:solidFill>
          <a:ln/>
        </p:spPr>
        <p:txBody>
          <a:bodyPr wrap="square" lIns="88900" tIns="2540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measures.csv</a:t>
            </a:r>
            <a:endParaRPr lang="en-US" sz="1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562600" y="2741216"/>
          <a:ext cx="5549900" cy="2597150"/>
        </p:xfrm>
        <a:graphic>
          <a:graphicData uri="http://schemas.openxmlformats.org/drawingml/2006/table">
            <a:tbl>
              <a:tblPr/>
              <a:tblGrid>
                <a:gridCol w="2774950"/>
                <a:gridCol w="1387475"/>
                <a:gridCol w="1387475"/>
              </a:tblGrid>
              <a:tr h="6794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Measure (549 cases)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Without model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With model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CEC"/>
                    </a:solidFill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Policy followed, disputes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90.6%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0B7A44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99.7%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C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Intent, blind set (228)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49.1%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0B7A44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100%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4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Latency p50 / p95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—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0.32 s / 0.42 s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275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Cost per case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0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0173A"/>
                          </a:solidFill>
                          <a:latin typeface="Inter Tight" pitchFamily="34" charset="0"/>
                          <a:ea typeface="Inter Tight" pitchFamily="34" charset="-122"/>
                          <a:cs typeface="Inter Tight" pitchFamily="34" charset="-120"/>
                        </a:rPr>
                        <a:t>0.00093 USD</a:t>
                      </a:r>
                      <a:endParaRPr lang="en-US" sz="1500" dirty="0">
                        <a:latin typeface="Inter Tight" charset="0"/>
                        <a:ea typeface="Inter Tight" charset="0"/>
                        <a:cs typeface="Inter Tight" charset="0"/>
                      </a:endParaRPr>
                    </a:p>
                  </a:txBody>
                  <a:tcPr marL="66675" marR="66675" marT="66675" marB="6667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 7"/>
          <p:cNvSpPr/>
          <p:nvPr/>
        </p:nvSpPr>
        <p:spPr>
          <a:xfrm>
            <a:off x="812800" y="6024959"/>
            <a:ext cx="11720576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Offline, on cases the team generated from synthetic data. Portuguese without the model: 82.8%, the weakest spot. Not a production measurement.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8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2453680" cy="294580"/>
          </a:xfrm>
          <a:prstGeom prst="rect">
            <a:avLst/>
          </a:prstGeom>
          <a:solidFill>
            <a:srgbClr val="10173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LATAM Bank dispute assistant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0810180" y="817860"/>
            <a:ext cx="682823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0173A"/>
                </a:solidFill>
                <a:latin typeface="VT323" pitchFamily="49" charset="0"/>
                <a:ea typeface="VT323" pitchFamily="49" charset="-122"/>
                <a:cs typeface="VT323" pitchFamily="49" charset="-120"/>
              </a:rPr>
              <a:t>06 / 06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12800" y="1623715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100" kern="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HONEST NEXT STEPS</a:t>
            </a:r>
            <a:endParaRPr lang="en-US" sz="12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812800" y="2040235"/>
            <a:ext cx="9810750" cy="12688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96"/>
              </a:lnSpc>
              <a:buNone/>
            </a:pPr>
            <a:r>
              <a:rPr lang="en-US" sz="4800" b="1" i="0" spc="-150" kern="0" dirty="0">
                <a:solidFill>
                  <a:srgbClr val="1017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prototype on synthetic data. The idea is ready to scale.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812800" y="3486845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Validate on real, de-identified traffic and real Portuguese messages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12800" y="3921125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Add monitoring, access controls and retention before any live use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12800" y="4355405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10173A"/>
                </a:solidFill>
                <a:latin typeface="Inter Tight" pitchFamily="34" charset="0"/>
                <a:ea typeface="Inter Tight" pitchFamily="34" charset="-122"/>
                <a:cs typeface="Inter Tight" pitchFamily="34" charset="-120"/>
              </a:rPr>
              <a:t>Keep a human on every approved charge and every suspected fraud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19150" y="5198170"/>
            <a:ext cx="6931720" cy="637480"/>
          </a:xfrm>
          <a:prstGeom prst="rect">
            <a:avLst/>
          </a:prstGeom>
          <a:solidFill>
            <a:srgbClr val="10173A"/>
          </a:solidFill>
          <a:ln w="12700">
            <a:solidFill>
              <a:srgbClr val="10173A"/>
            </a:solidFill>
            <a:prstDash val="solid"/>
          </a:ln>
          <a:effectLst>
            <a:outerShdw sx="100000" sy="100000" kx="0" ky="0" algn="bl" rotWithShape="0" blurRad="0" dist="53882" dir="2700000">
              <a:srgbClr val="FFFFFF">
                <a:alpha val="100000"/>
              </a:srgbClr>
            </a:outerShdw>
          </a:effectLst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Fast where it is safe. Human where it matters.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12800" y="6238280"/>
            <a:ext cx="54864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0173A"/>
                </a:solidFill>
                <a:latin typeface="IBM Plex Mono" pitchFamily="49" charset="0"/>
                <a:ea typeface="IBM Plex Mono" pitchFamily="49" charset="-122"/>
                <a:cs typeface="IBM Plex Mono" pitchFamily="49" charset="-120"/>
              </a:rPr>
              <a:t>Team bitcoders · Factored AI &amp; Data Hackathon 2026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TAM Bank dispute assistant">
  <a:themeElements>
    <a:clrScheme name="LATAM Bank dispute assistant">
      <a:dk1>
        <a:srgbClr val="10173A"/>
      </a:dk1>
      <a:lt1>
        <a:srgbClr val="FBFBFF"/>
      </a:lt1>
      <a:dk2>
        <a:srgbClr val="4B506B"/>
      </a:dk2>
      <a:lt2>
        <a:srgbClr val="E4E4EB"/>
      </a:lt2>
      <a:accent1>
        <a:srgbClr val="B6EFCF"/>
      </a:accent1>
      <a:accent2>
        <a:srgbClr val="FFE48F"/>
      </a:accent2>
      <a:accent3>
        <a:srgbClr val="D6F6FD"/>
      </a:accent3>
      <a:accent4>
        <a:srgbClr val="FF9F89"/>
      </a:accent4>
      <a:accent5>
        <a:srgbClr val="52D9F2"/>
      </a:accent5>
      <a:accent6>
        <a:srgbClr val="CDBDFF"/>
      </a:accent6>
      <a:hlink>
        <a:srgbClr val="0563C1"/>
      </a:hlink>
      <a:folHlink>
        <a:srgbClr val="954F72"/>
      </a:folHlink>
    </a:clrScheme>
    <a:fontScheme name="LATAM Bank dispute assistant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Mon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LATAM Bank dispute assistant</dc:title>
  <dc:subject/>
  <dc:creator/>
  <cp:lastModifiedBy/>
  <cp:revision>1</cp:revision>
  <dcterms:created xsi:type="dcterms:W3CDTF">2026-10-05T22:44:36Z</dcterms:created>
  <dcterms:modified xsi:type="dcterms:W3CDTF">2026-10-05T22:44:36Z</dcterms:modified>
</cp:coreProperties>
</file>